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EAF7B76-2881-43F9-B791-1C78CD86110E}" type="datetimeFigureOut">
              <a:rPr lang="ar-SA" smtClean="0"/>
              <a:t>07/01/1441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2525211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EAF7B76-2881-43F9-B791-1C78CD86110E}" type="datetimeFigureOut">
              <a:rPr lang="ar-SA" smtClean="0"/>
              <a:t>07/01/1441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2670833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EAF7B76-2881-43F9-B791-1C78CD86110E}" type="datetimeFigureOut">
              <a:rPr lang="ar-SA" smtClean="0"/>
              <a:t>07/01/1441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20162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EAF7B76-2881-43F9-B791-1C78CD86110E}" type="datetimeFigureOut">
              <a:rPr lang="ar-SA" smtClean="0"/>
              <a:t>07/01/1441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947455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EAF7B76-2881-43F9-B791-1C78CD86110E}" type="datetimeFigureOut">
              <a:rPr lang="ar-SA" smtClean="0"/>
              <a:t>07/01/1441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2323532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EAF7B76-2881-43F9-B791-1C78CD86110E}" type="datetimeFigureOut">
              <a:rPr lang="ar-SA" smtClean="0"/>
              <a:t>07/01/1441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2576802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EAF7B76-2881-43F9-B791-1C78CD86110E}" type="datetimeFigureOut">
              <a:rPr lang="ar-SA" smtClean="0"/>
              <a:t>07/01/1441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296597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EAF7B76-2881-43F9-B791-1C78CD86110E}" type="datetimeFigureOut">
              <a:rPr lang="ar-SA" smtClean="0"/>
              <a:t>07/01/1441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71464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EAF7B76-2881-43F9-B791-1C78CD86110E}" type="datetimeFigureOut">
              <a:rPr lang="ar-SA" smtClean="0"/>
              <a:t>07/01/1441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84423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AF7B76-2881-43F9-B791-1C78CD86110E}" type="datetimeFigureOut">
              <a:rPr lang="ar-SA" smtClean="0"/>
              <a:t>07/01/1441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1328417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AF7B76-2881-43F9-B791-1C78CD86110E}" type="datetimeFigureOut">
              <a:rPr lang="ar-SA" smtClean="0"/>
              <a:t>07/01/1441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2915183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EAF7B76-2881-43F9-B791-1C78CD86110E}" type="datetimeFigureOut">
              <a:rPr lang="ar-SA" smtClean="0"/>
              <a:t>07/01/1441</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0DEFAFB-A988-47BE-8C1C-08B9E6847D8F}" type="slidenum">
              <a:rPr lang="ar-SA" smtClean="0"/>
              <a:t>‹#›</a:t>
            </a:fld>
            <a:endParaRPr lang="ar-SA"/>
          </a:p>
        </p:txBody>
      </p:sp>
    </p:spTree>
    <p:extLst>
      <p:ext uri="{BB962C8B-B14F-4D97-AF65-F5344CB8AC3E}">
        <p14:creationId xmlns:p14="http://schemas.microsoft.com/office/powerpoint/2010/main" val="4238650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677469" y="365126"/>
            <a:ext cx="1187355" cy="603866"/>
          </a:xfrm>
        </p:spPr>
        <p:txBody>
          <a:bodyPr>
            <a:normAutofit fontScale="90000"/>
          </a:bodyPr>
          <a:lstStyle/>
          <a:p>
            <a:r>
              <a:rPr lang="ar-IQ" b="1" dirty="0" smtClean="0"/>
              <a:t>الحكام</a:t>
            </a:r>
            <a:endParaRPr lang="ar-SA" dirty="0"/>
          </a:p>
        </p:txBody>
      </p:sp>
      <p:sp>
        <p:nvSpPr>
          <p:cNvPr id="3" name="عنصر نائب للمحتوى 2"/>
          <p:cNvSpPr>
            <a:spLocks noGrp="1"/>
          </p:cNvSpPr>
          <p:nvPr>
            <p:ph idx="1"/>
          </p:nvPr>
        </p:nvSpPr>
        <p:spPr>
          <a:xfrm>
            <a:off x="510654" y="968992"/>
            <a:ext cx="10972800" cy="5207971"/>
          </a:xfrm>
        </p:spPr>
        <p:txBody>
          <a:bodyPr>
            <a:normAutofit/>
          </a:bodyPr>
          <a:lstStyle/>
          <a:p>
            <a:pPr marL="0" indent="0" algn="ctr">
              <a:buNone/>
            </a:pPr>
            <a:r>
              <a:rPr lang="ar-SA" b="1" dirty="0"/>
              <a:t>الحكم الأول</a:t>
            </a:r>
            <a:endParaRPr lang="en-US" dirty="0"/>
          </a:p>
          <a:p>
            <a:pPr marL="0" indent="0" algn="ctr">
              <a:buNone/>
            </a:pPr>
            <a:r>
              <a:rPr lang="ar-SA" b="1" dirty="0"/>
              <a:t>الموقع</a:t>
            </a:r>
            <a:endParaRPr lang="en-US" dirty="0"/>
          </a:p>
          <a:p>
            <a:pPr marL="0" indent="0" algn="ctr">
              <a:buNone/>
            </a:pPr>
            <a:r>
              <a:rPr lang="ar-SA" dirty="0"/>
              <a:t>يؤدي الحكم الأول واجباته واقفاً على منصة الحكم الموجودة عند إحدى نهايتي الشبكة، ويجب أن يكون مستوى نظره فوق الشبكة بحوالي</a:t>
            </a:r>
            <a:r>
              <a:rPr lang="en-US" dirty="0"/>
              <a:t> 50 </a:t>
            </a:r>
            <a:r>
              <a:rPr lang="ar-SA" dirty="0"/>
              <a:t>سم تقريبا</a:t>
            </a:r>
            <a:r>
              <a:rPr lang="en-US" dirty="0"/>
              <a:t>.</a:t>
            </a:r>
          </a:p>
          <a:p>
            <a:pPr marL="0" indent="0" algn="ctr">
              <a:buNone/>
            </a:pPr>
            <a:r>
              <a:rPr lang="ar-SA" b="1" dirty="0"/>
              <a:t>السلطة</a:t>
            </a:r>
            <a:endParaRPr lang="en-US" dirty="0"/>
          </a:p>
          <a:p>
            <a:pPr marL="0" indent="0" algn="ctr">
              <a:buNone/>
            </a:pPr>
            <a:r>
              <a:rPr lang="ar-SA" dirty="0"/>
              <a:t>يدير الحكم الأول المباراة من البداية وحتى النهاية، وله السلطة على جميع أعضاء هيئة التحكيم وأعضاء الفريقين</a:t>
            </a:r>
            <a:r>
              <a:rPr lang="en-US" dirty="0"/>
              <a:t>.</a:t>
            </a:r>
          </a:p>
          <a:p>
            <a:pPr marL="0" indent="0" algn="ctr">
              <a:buNone/>
            </a:pPr>
            <a:r>
              <a:rPr lang="ar-SA" dirty="0"/>
              <a:t>تكون قراراته أثناء المباراة نهائية، وله السلطة في إلغاء قرارات أعضاء هيئة التحكيم الآخرين إذا </a:t>
            </a:r>
            <a:r>
              <a:rPr lang="ar-SA" dirty="0" err="1"/>
              <a:t>إكتشف</a:t>
            </a:r>
            <a:r>
              <a:rPr lang="ar-SA" dirty="0"/>
              <a:t> أنها خاطئة</a:t>
            </a:r>
            <a:r>
              <a:rPr lang="en-US" dirty="0"/>
              <a:t>.</a:t>
            </a:r>
          </a:p>
          <a:p>
            <a:pPr marL="0" indent="0" algn="ctr">
              <a:buNone/>
            </a:pPr>
            <a:r>
              <a:rPr lang="ar-SA" dirty="0"/>
              <a:t>يجوز له أيضاً أن يستبدل أي من أعضاء هيئة التحكيم الذي لا يؤدي واجباته بصورة صحيحة</a:t>
            </a:r>
            <a:r>
              <a:rPr lang="en-US" dirty="0"/>
              <a:t>.</a:t>
            </a:r>
          </a:p>
          <a:p>
            <a:pPr marL="0" indent="0" algn="ctr">
              <a:buNone/>
            </a:pPr>
            <a:r>
              <a:rPr lang="ar-SA" dirty="0"/>
              <a:t>يراقب عمل ملتقطي الكرات وماسحي الأرضية والمجففين</a:t>
            </a:r>
            <a:endParaRPr lang="ar-SA" dirty="0"/>
          </a:p>
        </p:txBody>
      </p:sp>
    </p:spTree>
    <p:extLst>
      <p:ext uri="{BB962C8B-B14F-4D97-AF65-F5344CB8AC3E}">
        <p14:creationId xmlns:p14="http://schemas.microsoft.com/office/powerpoint/2010/main" val="404282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677469" y="365126"/>
            <a:ext cx="1187355" cy="603866"/>
          </a:xfrm>
        </p:spPr>
        <p:txBody>
          <a:bodyPr>
            <a:normAutofit fontScale="90000"/>
          </a:bodyPr>
          <a:lstStyle/>
          <a:p>
            <a:r>
              <a:rPr lang="ar-IQ" b="1" dirty="0" smtClean="0"/>
              <a:t>الحكام</a:t>
            </a:r>
            <a:endParaRPr lang="ar-SA" dirty="0"/>
          </a:p>
        </p:txBody>
      </p:sp>
      <p:sp>
        <p:nvSpPr>
          <p:cNvPr id="3" name="عنصر نائب للمحتوى 2"/>
          <p:cNvSpPr>
            <a:spLocks noGrp="1"/>
          </p:cNvSpPr>
          <p:nvPr>
            <p:ph idx="1"/>
          </p:nvPr>
        </p:nvSpPr>
        <p:spPr>
          <a:xfrm>
            <a:off x="510654" y="968992"/>
            <a:ext cx="10972800" cy="5207971"/>
          </a:xfrm>
        </p:spPr>
        <p:txBody>
          <a:bodyPr>
            <a:normAutofit/>
          </a:bodyPr>
          <a:lstStyle/>
          <a:p>
            <a:pPr marL="0" indent="0" algn="ctr">
              <a:buNone/>
            </a:pPr>
            <a:r>
              <a:rPr lang="ar-SA" sz="3200" dirty="0"/>
              <a:t>له السلطة في اتخاذ الفرار في أي أمر متعلق باللعب بما في ذلك الأمور غير المنصوص عنها في القواعد</a:t>
            </a:r>
            <a:r>
              <a:rPr lang="en-US" sz="3200" dirty="0"/>
              <a:t>.</a:t>
            </a:r>
          </a:p>
          <a:p>
            <a:pPr marL="0" indent="0" algn="ctr">
              <a:buNone/>
            </a:pPr>
            <a:r>
              <a:rPr lang="ar-SA" sz="3200" dirty="0"/>
              <a:t>يجب ألا يسمح بأي نقاش حول قراراته</a:t>
            </a:r>
            <a:endParaRPr lang="en-US" sz="3200" dirty="0"/>
          </a:p>
          <a:p>
            <a:pPr marL="0" indent="0" algn="ctr">
              <a:buNone/>
            </a:pPr>
            <a:r>
              <a:rPr lang="ar-SA" sz="3200" dirty="0"/>
              <a:t>على كل، يعطي الحكم الأول بطلب من رئيس الشوط، إيضاحاً حول تطبيق أو تفسير للقواعد التي استند إليها القرار</a:t>
            </a:r>
            <a:r>
              <a:rPr lang="en-US" sz="3200" dirty="0"/>
              <a:t>.</a:t>
            </a:r>
          </a:p>
          <a:p>
            <a:pPr marL="0" indent="0" algn="ctr">
              <a:buNone/>
            </a:pPr>
            <a:r>
              <a:rPr lang="ar-SA" sz="3200" dirty="0"/>
              <a:t>إذا لم يوافق رئيس الشوط على توضيح الحكم الأول وقرر الاحتجاج ضد مثل هذا القرار، يجب عليه فوراً الاحتفاظ بحق تقديم الاحتجاج عند نهاية المباراة، ويجب على الحكم الأول السماح بهذا الحق لرئيس الشوط</a:t>
            </a:r>
            <a:r>
              <a:rPr lang="en-US" sz="3200" dirty="0"/>
              <a:t>.</a:t>
            </a:r>
          </a:p>
          <a:p>
            <a:pPr marL="0" indent="0" algn="ctr">
              <a:buNone/>
            </a:pPr>
            <a:r>
              <a:rPr lang="ar-SA" sz="3200" dirty="0"/>
              <a:t>يكون الحكم الأول مسئولاً قبل وأثناء المباراة عن تحديد ما إذا كانت منطقة اللعب والأدوات والظروف تفي بمتطلبات اللعب</a:t>
            </a:r>
            <a:r>
              <a:rPr lang="en-US" sz="3200" dirty="0"/>
              <a:t>.</a:t>
            </a:r>
          </a:p>
        </p:txBody>
      </p:sp>
    </p:spTree>
    <p:extLst>
      <p:ext uri="{BB962C8B-B14F-4D97-AF65-F5344CB8AC3E}">
        <p14:creationId xmlns:p14="http://schemas.microsoft.com/office/powerpoint/2010/main" val="2596493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677469" y="365126"/>
            <a:ext cx="1187355" cy="603866"/>
          </a:xfrm>
        </p:spPr>
        <p:txBody>
          <a:bodyPr>
            <a:normAutofit fontScale="90000"/>
          </a:bodyPr>
          <a:lstStyle/>
          <a:p>
            <a:r>
              <a:rPr lang="ar-IQ" b="1" dirty="0" smtClean="0"/>
              <a:t>الحكام</a:t>
            </a:r>
            <a:endParaRPr lang="ar-SA" dirty="0"/>
          </a:p>
        </p:txBody>
      </p:sp>
      <p:sp>
        <p:nvSpPr>
          <p:cNvPr id="3" name="عنصر نائب للمحتوى 2"/>
          <p:cNvSpPr>
            <a:spLocks noGrp="1"/>
          </p:cNvSpPr>
          <p:nvPr>
            <p:ph idx="1"/>
          </p:nvPr>
        </p:nvSpPr>
        <p:spPr>
          <a:xfrm>
            <a:off x="510654" y="968992"/>
            <a:ext cx="10972800" cy="5207971"/>
          </a:xfrm>
        </p:spPr>
        <p:txBody>
          <a:bodyPr>
            <a:normAutofit lnSpcReduction="10000"/>
          </a:bodyPr>
          <a:lstStyle/>
          <a:p>
            <a:pPr marL="0" indent="0" algn="ctr">
              <a:buNone/>
            </a:pPr>
            <a:r>
              <a:rPr lang="ar-SA" b="1" dirty="0"/>
              <a:t>المسئوليات</a:t>
            </a:r>
            <a:endParaRPr lang="en-US" dirty="0"/>
          </a:p>
          <a:p>
            <a:pPr marL="0" indent="0" algn="ctr">
              <a:buNone/>
            </a:pPr>
            <a:r>
              <a:rPr lang="ar-SA" dirty="0"/>
              <a:t>يقوم الحكم الأول قبل المباراة</a:t>
            </a:r>
            <a:r>
              <a:rPr lang="en-US" dirty="0"/>
              <a:t>:</a:t>
            </a:r>
          </a:p>
          <a:p>
            <a:pPr marL="0" indent="0" algn="ctr">
              <a:buNone/>
            </a:pPr>
            <a:r>
              <a:rPr lang="ar-SA" dirty="0"/>
              <a:t>فحص حالة منطقة اللعب والك ا رت والأدوات الأخرى</a:t>
            </a:r>
            <a:endParaRPr lang="en-US" dirty="0"/>
          </a:p>
          <a:p>
            <a:pPr marL="0" indent="0" algn="ctr">
              <a:buNone/>
            </a:pPr>
            <a:r>
              <a:rPr lang="ar-SA" dirty="0"/>
              <a:t>اجراء القرعة مع رئيسي الفريقين</a:t>
            </a:r>
            <a:endParaRPr lang="en-US" dirty="0"/>
          </a:p>
          <a:p>
            <a:pPr marL="0" indent="0" algn="ctr">
              <a:buNone/>
            </a:pPr>
            <a:r>
              <a:rPr lang="ar-SA" dirty="0"/>
              <a:t>مراقبة إحماء الفريقين</a:t>
            </a:r>
            <a:endParaRPr lang="en-US" dirty="0"/>
          </a:p>
          <a:p>
            <a:pPr marL="0" indent="0" algn="ctr">
              <a:buNone/>
            </a:pPr>
            <a:r>
              <a:rPr lang="ar-SA" dirty="0"/>
              <a:t>يكون للحكم الأول أثناء المباراة سلطة</a:t>
            </a:r>
            <a:r>
              <a:rPr lang="en-US" dirty="0"/>
              <a:t>:</a:t>
            </a:r>
          </a:p>
          <a:p>
            <a:pPr marL="0" indent="0" algn="ctr">
              <a:buNone/>
            </a:pPr>
            <a:r>
              <a:rPr lang="ar-SA" dirty="0"/>
              <a:t>إصدار لفت النظر للفريقين</a:t>
            </a:r>
            <a:endParaRPr lang="en-US" dirty="0"/>
          </a:p>
          <a:p>
            <a:pPr marL="0" indent="0" algn="ctr">
              <a:buNone/>
            </a:pPr>
            <a:r>
              <a:rPr lang="ar-SA" dirty="0"/>
              <a:t>مجازاة سوء السلوك </a:t>
            </a:r>
            <a:r>
              <a:rPr lang="ar-SA" dirty="0" err="1"/>
              <a:t>والتاخيرات</a:t>
            </a:r>
            <a:endParaRPr lang="en-US" dirty="0"/>
          </a:p>
          <a:p>
            <a:pPr marL="0" indent="0" algn="ctr">
              <a:buNone/>
            </a:pPr>
            <a:r>
              <a:rPr lang="ar-SA" dirty="0"/>
              <a:t>يقرر بشأن</a:t>
            </a:r>
            <a:r>
              <a:rPr lang="en-US" dirty="0"/>
              <a:t>:</a:t>
            </a:r>
          </a:p>
          <a:p>
            <a:pPr marL="0" indent="0" algn="ctr">
              <a:buNone/>
            </a:pPr>
            <a:r>
              <a:rPr lang="ar-SA" dirty="0"/>
              <a:t>أخطاء المرسل ومراكز الفريق المرسل، بما في ذلك الإخفاء</a:t>
            </a:r>
            <a:endParaRPr lang="en-US" dirty="0"/>
          </a:p>
          <a:p>
            <a:pPr marL="0" indent="0" algn="ctr">
              <a:buNone/>
            </a:pPr>
            <a:r>
              <a:rPr lang="ar-SA" dirty="0"/>
              <a:t>الأخطاء في لعب الكرة</a:t>
            </a:r>
            <a:endParaRPr lang="en-US" dirty="0"/>
          </a:p>
        </p:txBody>
      </p:sp>
    </p:spTree>
    <p:extLst>
      <p:ext uri="{BB962C8B-B14F-4D97-AF65-F5344CB8AC3E}">
        <p14:creationId xmlns:p14="http://schemas.microsoft.com/office/powerpoint/2010/main" val="3592538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677469" y="365126"/>
            <a:ext cx="1187355" cy="603866"/>
          </a:xfrm>
        </p:spPr>
        <p:txBody>
          <a:bodyPr>
            <a:normAutofit fontScale="90000"/>
          </a:bodyPr>
          <a:lstStyle/>
          <a:p>
            <a:r>
              <a:rPr lang="ar-IQ" b="1" dirty="0" smtClean="0"/>
              <a:t>الحكام</a:t>
            </a:r>
            <a:endParaRPr lang="ar-SA" dirty="0"/>
          </a:p>
        </p:txBody>
      </p:sp>
      <p:sp>
        <p:nvSpPr>
          <p:cNvPr id="3" name="عنصر نائب للمحتوى 2"/>
          <p:cNvSpPr>
            <a:spLocks noGrp="1"/>
          </p:cNvSpPr>
          <p:nvPr>
            <p:ph idx="1"/>
          </p:nvPr>
        </p:nvSpPr>
        <p:spPr>
          <a:xfrm>
            <a:off x="510654" y="968992"/>
            <a:ext cx="10972800" cy="5207971"/>
          </a:xfrm>
        </p:spPr>
        <p:txBody>
          <a:bodyPr>
            <a:normAutofit/>
          </a:bodyPr>
          <a:lstStyle/>
          <a:p>
            <a:pPr marL="0" indent="0" algn="ctr">
              <a:buNone/>
            </a:pPr>
            <a:r>
              <a:rPr lang="ar-SA" dirty="0"/>
              <a:t>الأخطاء فوق الشبكة، وخطأ لمس اللاعب للشبكة وبالدرجة الأولى جهة المهاجم</a:t>
            </a:r>
            <a:r>
              <a:rPr lang="en-US" dirty="0"/>
              <a:t>.</a:t>
            </a:r>
          </a:p>
          <a:p>
            <a:pPr marL="0" indent="0" algn="ctr">
              <a:buNone/>
            </a:pPr>
            <a:r>
              <a:rPr lang="ar-SA" dirty="0"/>
              <a:t>أخطاء الضربة الهجومية للاعب الحر، وللاعبي الصف الخلفي</a:t>
            </a:r>
            <a:endParaRPr lang="en-US" dirty="0"/>
          </a:p>
          <a:p>
            <a:pPr marL="0" indent="0" algn="ctr">
              <a:buNone/>
            </a:pPr>
            <a:r>
              <a:rPr lang="ar-SA" dirty="0"/>
              <a:t>الضربة الهجومية المكتملة بواسطة اللاعب لكرة أعلى من </a:t>
            </a:r>
            <a:r>
              <a:rPr lang="ar-SA" dirty="0" err="1"/>
              <a:t>إرتفاع</a:t>
            </a:r>
            <a:r>
              <a:rPr lang="ar-SA" dirty="0"/>
              <a:t> الشبكة القادمة من تمريرة من الأعلى بالأصابع بواسطة اللاعب الحر في منطقته الأمامية</a:t>
            </a:r>
            <a:r>
              <a:rPr lang="en-US" dirty="0"/>
              <a:t>.</a:t>
            </a:r>
          </a:p>
          <a:p>
            <a:pPr marL="0" indent="0" algn="ctr">
              <a:buNone/>
            </a:pPr>
            <a:r>
              <a:rPr lang="ar-SA" dirty="0"/>
              <a:t>عبور الكرة بالكامل المجال السفلي تحت الشبكة</a:t>
            </a:r>
            <a:endParaRPr lang="en-US" dirty="0"/>
          </a:p>
          <a:p>
            <a:pPr marL="0" indent="0" algn="ctr">
              <a:buNone/>
            </a:pPr>
            <a:r>
              <a:rPr lang="ar-SA" dirty="0"/>
              <a:t>الصد المكتمل للاعبي الصف الخلفي أو محاولة الصد بواسطة اللاعب الحر</a:t>
            </a:r>
            <a:r>
              <a:rPr lang="en-US" dirty="0"/>
              <a:t>.</a:t>
            </a:r>
          </a:p>
          <a:p>
            <a:pPr marL="0" indent="0" algn="ctr">
              <a:buNone/>
            </a:pPr>
            <a:r>
              <a:rPr lang="ar-SA" dirty="0"/>
              <a:t>الكرة التي تعبر الشبكة كلياً أو جزئياً خارج مجال العبور متجهه لملعب الفريق المنافس أو تلمس العصا الهوائية من جانبه من الملعب</a:t>
            </a:r>
            <a:r>
              <a:rPr lang="en-US" dirty="0"/>
              <a:t>.</a:t>
            </a:r>
          </a:p>
          <a:p>
            <a:pPr marL="0" indent="0" algn="ctr">
              <a:buNone/>
            </a:pPr>
            <a:r>
              <a:rPr lang="ar-SA" dirty="0"/>
              <a:t>الكرة القادمة من الإرسال واللمسة الثالثة التي تعبر فوق أو خارج العصا الهوائية من جانبه من الملعب</a:t>
            </a:r>
            <a:r>
              <a:rPr lang="en-US" dirty="0"/>
              <a:t>.</a:t>
            </a:r>
          </a:p>
          <a:p>
            <a:pPr marL="0" indent="0" algn="ctr">
              <a:buNone/>
            </a:pPr>
            <a:r>
              <a:rPr lang="ar-SA" dirty="0"/>
              <a:t>عند نهاية المباراة يدقق ويوقع على استمارة التسجيل</a:t>
            </a:r>
            <a:endParaRPr lang="en-US" dirty="0"/>
          </a:p>
          <a:p>
            <a:pPr marL="0" indent="0" algn="ctr">
              <a:buNone/>
            </a:pPr>
            <a:endParaRPr lang="ar-SA" dirty="0"/>
          </a:p>
        </p:txBody>
      </p:sp>
    </p:spTree>
    <p:extLst>
      <p:ext uri="{BB962C8B-B14F-4D97-AF65-F5344CB8AC3E}">
        <p14:creationId xmlns:p14="http://schemas.microsoft.com/office/powerpoint/2010/main" val="389598943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372</Words>
  <Application>Microsoft Office PowerPoint</Application>
  <PresentationFormat>ملء الشاشة</PresentationFormat>
  <Paragraphs>36</Paragraphs>
  <Slides>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4</vt:i4>
      </vt:variant>
    </vt:vector>
  </HeadingPairs>
  <TitlesOfParts>
    <vt:vector size="9" baseType="lpstr">
      <vt:lpstr>Arial</vt:lpstr>
      <vt:lpstr>Calibri</vt:lpstr>
      <vt:lpstr>Calibri Light</vt:lpstr>
      <vt:lpstr>Times New Roman</vt:lpstr>
      <vt:lpstr>نسق Office</vt:lpstr>
      <vt:lpstr>الحكام</vt:lpstr>
      <vt:lpstr>الحكام</vt:lpstr>
      <vt:lpstr>الحكام</vt:lpstr>
      <vt:lpstr>الحكام</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التجهيزات والادوات</dc:title>
  <dc:creator>DR.Ahmed Saker 2O14</dc:creator>
  <cp:lastModifiedBy>Windows User</cp:lastModifiedBy>
  <cp:revision>5</cp:revision>
  <dcterms:created xsi:type="dcterms:W3CDTF">2018-12-12T05:46:15Z</dcterms:created>
  <dcterms:modified xsi:type="dcterms:W3CDTF">2019-09-06T17:46:05Z</dcterms:modified>
</cp:coreProperties>
</file>